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68" r:id="rId3"/>
    <p:sldId id="258" r:id="rId4"/>
    <p:sldId id="259" r:id="rId5"/>
    <p:sldId id="372" r:id="rId6"/>
    <p:sldId id="374" r:id="rId7"/>
    <p:sldId id="375" r:id="rId8"/>
    <p:sldId id="376" r:id="rId9"/>
    <p:sldId id="299" r:id="rId10"/>
    <p:sldId id="341" r:id="rId11"/>
    <p:sldId id="342" r:id="rId12"/>
    <p:sldId id="343" r:id="rId13"/>
    <p:sldId id="344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03" r:id="rId29"/>
    <p:sldId id="302" r:id="rId30"/>
    <p:sldId id="306" r:id="rId31"/>
    <p:sldId id="345" r:id="rId32"/>
    <p:sldId id="346" r:id="rId33"/>
    <p:sldId id="347" r:id="rId34"/>
    <p:sldId id="348" r:id="rId35"/>
    <p:sldId id="350" r:id="rId36"/>
    <p:sldId id="351" r:id="rId37"/>
    <p:sldId id="352" r:id="rId38"/>
    <p:sldId id="322" r:id="rId39"/>
    <p:sldId id="323" r:id="rId40"/>
    <p:sldId id="324" r:id="rId41"/>
    <p:sldId id="263" r:id="rId42"/>
    <p:sldId id="354" r:id="rId43"/>
    <p:sldId id="355" r:id="rId44"/>
    <p:sldId id="356" r:id="rId45"/>
    <p:sldId id="264" r:id="rId46"/>
    <p:sldId id="378" r:id="rId47"/>
    <p:sldId id="269" r:id="rId48"/>
    <p:sldId id="326" r:id="rId49"/>
    <p:sldId id="270" r:id="rId50"/>
    <p:sldId id="271" r:id="rId51"/>
    <p:sldId id="369" r:id="rId52"/>
    <p:sldId id="370" r:id="rId53"/>
    <p:sldId id="371" r:id="rId54"/>
    <p:sldId id="280" r:id="rId55"/>
    <p:sldId id="359" r:id="rId56"/>
    <p:sldId id="360" r:id="rId57"/>
    <p:sldId id="361" r:id="rId58"/>
    <p:sldId id="362" r:id="rId59"/>
    <p:sldId id="363" r:id="rId60"/>
    <p:sldId id="364" r:id="rId61"/>
    <p:sldId id="281" r:id="rId62"/>
    <p:sldId id="275" r:id="rId63"/>
    <p:sldId id="276" r:id="rId64"/>
    <p:sldId id="317" r:id="rId65"/>
    <p:sldId id="318" r:id="rId66"/>
    <p:sldId id="379" r:id="rId67"/>
    <p:sldId id="319" r:id="rId68"/>
    <p:sldId id="320" r:id="rId69"/>
    <p:sldId id="377" r:id="rId70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291242-B2E8-4B3B-AABA-57B4B8E3D270}">
  <a:tblStyle styleId="{2F291242-B2E8-4B3B-AABA-57B4B8E3D270}" styleName="Table_0">
    <a:wholeTbl>
      <a:tcTxStyle b="off" i="off">
        <a:font>
          <a:latin typeface="Tenorite"/>
          <a:ea typeface="Tenorite"/>
          <a:cs typeface="Tenorite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AFF"/>
          </a:solidFill>
        </a:fill>
      </a:tcStyle>
    </a:wholeTbl>
    <a:band1H>
      <a:tcTxStyle/>
      <a:tcStyle>
        <a:tcBdr/>
        <a:fill>
          <a:solidFill>
            <a:srgbClr val="CAD2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2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enorite"/>
          <a:ea typeface="Tenorite"/>
          <a:cs typeface="Tenorite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enorite"/>
          <a:ea typeface="Tenorite"/>
          <a:cs typeface="Tenorite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enorite"/>
          <a:ea typeface="Tenorite"/>
          <a:cs typeface="Tenorite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C762-4FA6-4533-A849-D8911D08EB22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60A5-DA53-486E-956D-2A106F1F3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1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E60A5-DA53-486E-956D-2A106F1F3AD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17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b6cf7470051d5f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3b6cf7470051d5f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4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969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93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3186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4679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AE20-88F1-40E3-8E1B-C0D2CDF59997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23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C89A-96D4-4A53-A257-BC8F539ED4F6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52F7E7A-65AF-4919-9D59-A46A6AF4C463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5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761DD0BB-4BB9-482B-A261-699DFED6B1D0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5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7026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49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301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25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168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744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7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Presentation on Project on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WHEELCHAIR FOR </a:t>
            </a:r>
            <a:r>
              <a:rPr lang="en-US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PARALYZED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KNR18EE024 	JASIRA T P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KNR18EE034 	NAYANA RAMESHAN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KNR18EE046 	SHRAVAN SREEDEEP</a:t>
            </a:r>
            <a:endParaRPr lang="en-US" alt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alt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KNR18EE048	 SOORYA P</a:t>
            </a:r>
            <a:endParaRPr lang="en-US" altLang="en-US" sz="9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US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guidance of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C SREEKUMAR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&amp; ELECTRONICS ENGINEERING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GOVT. COLLEGE OF ENGINEERING KANNUR- 670563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2022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55" y="3910148"/>
            <a:ext cx="1208688" cy="14604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project is divided into 3 parts: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 </a:t>
            </a:r>
          </a:p>
          <a:p>
            <a:pPr algn="just">
              <a:lnSpc>
                <a:spcPct val="10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4: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 is used to capture eye movements.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eye movement is tracked using the python eye tracking model using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position of the pupil is transferred to Node MCU.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0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 is also controlled on the basis of the control signal received from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wheel chair operates at low speed for safety.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MCU: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position received from Raspberry Pi 4, appropriate decision is taken by the Node MCU.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by Node MCU include the switches of light and fan.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6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6960-E509-44C4-ADD9-F677A33D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WHEEL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9BB3-DBED-4DA1-9995-7E04D30B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During the movement of a wheelchair, there are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appear.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resistance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Aerodynamic resistance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Inertial resistance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4B1A1-833F-4906-8A7F-857F0B54D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E429-B7ED-4523-B276-8BB9AA60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0057B-205A-4701-805A-49E1D4E1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5086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unformulated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wrapped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unformed ground or, respectively, a fully resilient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wound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fully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developed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ground,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no resistance to the movement.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reality both the ground 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suffer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deformations.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i="1" spc="2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------(1)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balance this torque, it 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necessary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torque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opposite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this.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torque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equals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pulling force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i="1" spc="22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i="1" spc="22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D06E-0DEC-4076-B842-E4C4E4637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4A7-6F61-4A59-9923-B93B7B5F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2322-9EAB-494E-BC24-DC1CCF68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5014912"/>
          </a:xfrm>
        </p:spPr>
        <p:txBody>
          <a:bodyPr>
            <a:normAutofit/>
          </a:bodyPr>
          <a:lstStyle/>
          <a:p>
            <a:pPr marR="271780" algn="just">
              <a:spcBef>
                <a:spcPts val="4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ertical force (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which expresses the mass of a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body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strength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equals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to:</a:t>
            </a:r>
          </a:p>
          <a:p>
            <a:pPr marL="0" marR="271780" indent="0" algn="ctr"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400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400" i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-----------(2)</a:t>
            </a:r>
          </a:p>
          <a:p>
            <a:pPr marL="0" marR="272415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body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2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acceleration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gravity.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050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formula:</a:t>
            </a:r>
          </a:p>
          <a:p>
            <a:pPr marL="0" marR="27305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------------(3)</a:t>
            </a:r>
          </a:p>
          <a:p>
            <a:pPr marL="0" marR="272415" indent="0" algn="just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4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coefficient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is estimated for the wheelchairs with non-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pneumatic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wheels on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concrete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 of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400" baseline="-25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spc="-75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0.015.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050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545A-E55E-4469-887D-F1E965C7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511F-1895-4E96-8762-868F1742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B1EDA-C826-4803-8C32-EB0DED9AA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5014912"/>
          </a:xfrm>
        </p:spPr>
        <p:txBody>
          <a:bodyPr/>
          <a:lstStyle/>
          <a:p>
            <a:pPr marL="300990" marR="273050" indent="-457200" algn="just">
              <a:spcBef>
                <a:spcPts val="61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wheelchair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 is taken into account the masses of :</a:t>
            </a:r>
            <a:endParaRPr lang="en-US" sz="2400" spc="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Wheelchair, m</a:t>
            </a:r>
            <a:r>
              <a:rPr lang="en-US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7kg</a:t>
            </a:r>
            <a:endParaRPr lang="en-US" spc="-1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ser, m</a:t>
            </a:r>
            <a:r>
              <a:rPr lang="en-US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0kg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Battery,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2×2.5kg = 5kg</a:t>
            </a: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Motor,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2×2.35kg =  4.7kg</a:t>
            </a: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Auxiliary weight,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200g</a:t>
            </a:r>
          </a:p>
          <a:p>
            <a:pPr marL="457200" marR="273050" lvl="1" indent="0" algn="just">
              <a:spcBef>
                <a:spcPts val="610"/>
              </a:spcBef>
              <a:buNone/>
            </a:pPr>
            <a:endParaRPr lang="en-US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73050" lvl="1" indent="0" algn="just">
              <a:spcBef>
                <a:spcPts val="610"/>
              </a:spcBef>
              <a:buNone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Total weight, M=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</a:p>
          <a:p>
            <a:pPr marL="457200" marR="273050" lvl="1" indent="0" algn="just">
              <a:spcBef>
                <a:spcPts val="610"/>
              </a:spcBef>
              <a:buNone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   = 7+100+5+4.7+0.2 = 116.9kg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≈</a:t>
            </a:r>
            <a:r>
              <a:rPr lang="en-US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117kg</a:t>
            </a:r>
            <a:endParaRPr lang="en-US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12124-EF64-4FDC-8DC3-76F64C1C3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2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1432-83AE-4560-A317-FE5B4FB5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E3D48-96C4-4B05-8CDC-97B2AB5D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5014912"/>
          </a:xfrm>
        </p:spPr>
        <p:txBody>
          <a:bodyPr/>
          <a:lstStyle/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M </a:t>
            </a: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4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----------(4)</a:t>
            </a: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117 </a:t>
            </a: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9.81</a:t>
            </a:r>
            <a:endParaRPr lang="en-US" sz="24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1147.77 N</a:t>
            </a:r>
            <a:r>
              <a:rPr lang="en-US" sz="2400" i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5590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the total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kilogram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400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------------(5)</a:t>
            </a:r>
            <a:endParaRPr lang="en-US" sz="2400" i="1" spc="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1147.77 </a:t>
            </a: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0.015 </a:t>
            </a: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17.2 N</a:t>
            </a:r>
            <a:r>
              <a:rPr lang="en-US" sz="2400" i="1" spc="1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00232-C047-4613-B142-8866475BC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3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3073-7B91-4DF0-9A93-790DDD0C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41127-B953-43AD-B812-2769B52B4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563"/>
            <a:ext cx="10397150" cy="5014912"/>
          </a:xfrm>
        </p:spPr>
        <p:txBody>
          <a:bodyPr/>
          <a:lstStyle/>
          <a:p>
            <a:pPr marL="300990" marR="273685" indent="-457200" algn="just">
              <a:spcBef>
                <a:spcPts val="59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climbing a vehicle due to road inclination, a</a:t>
            </a:r>
            <a:r>
              <a:rPr lang="en-US" sz="24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resulting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weight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appears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as shown in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685" indent="-457200" algn="just">
              <a:spcBef>
                <a:spcPts val="59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opposes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movement of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 when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on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hill.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1120" algn="l">
              <a:spcBef>
                <a:spcPts val="50"/>
              </a:spcBef>
              <a:spcAft>
                <a:spcPts val="0"/>
              </a:spcAft>
            </a:pP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2CD22-65F3-493A-B871-35C56B85D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3.jpeg">
            <a:extLst>
              <a:ext uri="{FF2B5EF4-FFF2-40B4-BE49-F238E27FC236}">
                <a16:creationId xmlns:a16="http://schemas.microsoft.com/office/drawing/2014/main" id="{33002ACF-A978-49D4-B0FD-27EEBDEC2D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7264" y="3190879"/>
            <a:ext cx="4767891" cy="2685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2061" y="5783487"/>
            <a:ext cx="43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in road inclinations.</a:t>
            </a:r>
          </a:p>
        </p:txBody>
      </p:sp>
    </p:spTree>
    <p:extLst>
      <p:ext uri="{BB962C8B-B14F-4D97-AF65-F5344CB8AC3E}">
        <p14:creationId xmlns:p14="http://schemas.microsoft.com/office/powerpoint/2010/main" val="91759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3388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B65C89-D714-EEEA-07C2-3859B90F9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012364"/>
              </p:ext>
            </p:extLst>
          </p:nvPr>
        </p:nvGraphicFramePr>
        <p:xfrm>
          <a:off x="1167492" y="1706563"/>
          <a:ext cx="10267424" cy="5449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9673">
                  <a:extLst>
                    <a:ext uri="{9D8B030D-6E8A-4147-A177-3AD203B41FA5}">
                      <a16:colId xmlns:a16="http://schemas.microsoft.com/office/drawing/2014/main" val="2573370640"/>
                    </a:ext>
                  </a:extLst>
                </a:gridCol>
                <a:gridCol w="4647751">
                  <a:extLst>
                    <a:ext uri="{9D8B030D-6E8A-4147-A177-3AD203B41FA5}">
                      <a16:colId xmlns:a16="http://schemas.microsoft.com/office/drawing/2014/main" val="2360135711"/>
                    </a:ext>
                  </a:extLst>
                </a:gridCol>
              </a:tblGrid>
              <a:tr h="544996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		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Sche</a:t>
                      </a: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matic Diagram</a:t>
                      </a:r>
                      <a:endParaRPr lang="en-IN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</a:t>
                      </a:r>
                      <a:r>
                        <a:rPr lang="en-IN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Wheelchair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Wheelchair Design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Eye Tracking Algorithm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 Automation</a:t>
                      </a:r>
                      <a:r>
                        <a:rPr lang="en-IN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IN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of Wheelchair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Eye Tracking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</a:t>
                      </a:r>
                      <a:r>
                        <a:rPr lang="en-IN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of Wheelchair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Estimation of Components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Scopes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  <a:p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992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6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F7B5-F4E2-403E-8BAE-F03280E3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A856-6263-473E-AAA4-663E80FD6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563"/>
            <a:ext cx="10515600" cy="5014912"/>
          </a:xfrm>
        </p:spPr>
        <p:txBody>
          <a:bodyPr>
            <a:normAutofit/>
          </a:bodyPr>
          <a:lstStyle/>
          <a:p>
            <a:pPr marL="300990" marR="273685" indent="-457200" algn="just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ascent resistance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calculated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formula:</a:t>
            </a:r>
          </a:p>
          <a:p>
            <a:pPr marL="0" marR="273685" indent="0" algn="ctr">
              <a:spcAft>
                <a:spcPts val="0"/>
              </a:spcAft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4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α--------------(6)</a:t>
            </a:r>
          </a:p>
          <a:p>
            <a:pPr marL="0" marR="273685" indent="0" algn="just">
              <a:spcAft>
                <a:spcPts val="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vertical force in newtons and α is 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angle of the road inclination.</a:t>
            </a:r>
          </a:p>
          <a:p>
            <a:pPr marL="300990" marR="272415" indent="-457200" algn="just">
              <a:spcBef>
                <a:spcPts val="58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ilt of the road is the ratio of the height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distance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(Fig 1) and expresses the height to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developed at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distance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100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km:</a:t>
            </a:r>
          </a:p>
          <a:p>
            <a:pPr marL="0" marR="272415" indent="0" algn="ctr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4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Η/L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 α</a:t>
            </a:r>
            <a:r>
              <a:rPr lang="en-US" sz="24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≈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 α------------(7)</a:t>
            </a:r>
          </a:p>
          <a:p>
            <a:pPr marL="0" marR="272415" indent="0" algn="just">
              <a:spcBef>
                <a:spcPts val="585"/>
              </a:spcBef>
              <a:spcAft>
                <a:spcPts val="0"/>
              </a:spcAft>
              <a:buNone/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4130" indent="-457200" algn="just">
              <a:spcBef>
                <a:spcPts val="4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angle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α,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</a:t>
            </a:r>
            <a:r>
              <a:rPr lang="en-US" sz="24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ascent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resistance,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following:</a:t>
            </a:r>
          </a:p>
          <a:p>
            <a:pPr marR="24130" algn="ctr">
              <a:spcBef>
                <a:spcPts val="405"/>
              </a:spcBef>
            </a:pP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α</a:t>
            </a:r>
            <a:r>
              <a:rPr lang="en-US" sz="2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=tan</a:t>
            </a:r>
            <a:r>
              <a:rPr lang="en-US" sz="2400" i="1" baseline="30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-1</a:t>
            </a:r>
            <a:r>
              <a:rPr lang="en-US" sz="2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24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sz="2400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4130" indent="0" algn="ctr">
              <a:spcBef>
                <a:spcPts val="405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685" indent="-457200" algn="just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9B880-AC2C-44A9-AD86-8D9BBD278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5472-135A-45EA-804C-8251811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EEEA-BDE9-4EC6-AC89-723BDF39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5014912"/>
          </a:xfrm>
        </p:spPr>
        <p:txBody>
          <a:bodyPr>
            <a:noAutofit/>
          </a:bodyPr>
          <a:lstStyle/>
          <a:p>
            <a:pPr marL="299720" marR="24765" indent="-457200" algn="just">
              <a:spcBef>
                <a:spcPts val="58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Thus, for a pavement slope of 10</a:t>
            </a:r>
            <a:r>
              <a:rPr lang="en-US" sz="2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vehicle has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ascent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equals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to:</a:t>
            </a:r>
          </a:p>
          <a:p>
            <a:pPr marL="0" marR="24765" indent="0" algn="just">
              <a:spcBef>
                <a:spcPts val="585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   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 1147.77</a:t>
            </a: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Sin10 = 199.31 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4765" indent="0" algn="ctr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4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17.2+ 199.31 = 216.51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400" i="1" spc="1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4130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4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total traction force which is 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ascent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</a:p>
          <a:p>
            <a:pPr marL="299720" indent="-457200" algn="just"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torque</a:t>
            </a:r>
            <a:r>
              <a:rPr lang="en-US" sz="2400" spc="3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needed</a:t>
            </a:r>
            <a:r>
              <a:rPr lang="en-US" sz="2400" spc="3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400" spc="3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3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400" spc="3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overcome these resistors is calculated by the formula:</a:t>
            </a:r>
          </a:p>
          <a:p>
            <a:pPr marL="0" indent="0" algn="ctr">
              <a:spcBef>
                <a:spcPts val="595"/>
              </a:spcBef>
              <a:buNone/>
            </a:pP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spc="-5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400" i="1" spc="-5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4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/r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=&gt;</a:t>
            </a:r>
            <a:r>
              <a:rPr lang="en-US" sz="24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4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400" i="1" spc="2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 algn="just">
              <a:spcBef>
                <a:spcPts val="585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torque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the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Nm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4130" indent="0" algn="just">
              <a:spcBef>
                <a:spcPts val="585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4765" indent="-457200" algn="just">
              <a:spcBef>
                <a:spcPts val="58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FF780-5318-486E-9D6C-887ED4542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8B11-E0FE-4343-A371-ADE21DB2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5592-D18A-410E-A4C1-3807CBD2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5014913"/>
          </a:xfrm>
        </p:spPr>
        <p:txBody>
          <a:bodyPr>
            <a:normAutofit fontScale="92500" lnSpcReduction="10000"/>
          </a:bodyPr>
          <a:lstStyle/>
          <a:p>
            <a:pPr marL="0" marR="34925" indent="0" algn="just">
              <a:lnSpc>
                <a:spcPct val="12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6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6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6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6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its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gear</a:t>
            </a:r>
            <a:r>
              <a:rPr lang="en-US" sz="26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ratio</a:t>
            </a:r>
            <a:r>
              <a:rPr lang="en-US" sz="2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motor to</a:t>
            </a:r>
            <a:r>
              <a:rPr lang="en-US" sz="2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wheel.</a:t>
            </a:r>
          </a:p>
          <a:p>
            <a:pPr marL="299720" marR="36195" indent="-4572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motors have a diameter of 12inch (308mm)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 a working voltage of 24V, 250Watt and a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fixed gear</a:t>
            </a:r>
            <a:r>
              <a:rPr lang="en-US" sz="2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</a:t>
            </a:r>
            <a:r>
              <a:rPr lang="en-US" sz="2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ratio of</a:t>
            </a:r>
            <a:r>
              <a:rPr lang="en-US" sz="2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23: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</a:t>
            </a:r>
          </a:p>
          <a:p>
            <a:pPr marL="299720" marR="34290" indent="-457200" algn="just">
              <a:lnSpc>
                <a:spcPct val="120000"/>
              </a:lnSpc>
              <a:spcBef>
                <a:spcPts val="5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maximum torque that can be produced by the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motor according to its operating diagram is 20Nm and is enough to overcome the climb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</a:t>
            </a:r>
            <a:r>
              <a:rPr lang="en-US" sz="2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resistors.</a:t>
            </a:r>
          </a:p>
          <a:p>
            <a:pPr marL="168910" indent="0" algn="ctr">
              <a:lnSpc>
                <a:spcPct val="12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6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600" i="1" spc="-5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6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</a:t>
            </a:r>
            <a:r>
              <a:rPr lang="en-US" sz="26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6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6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6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6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600" i="1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68910" indent="0" algn="ctr">
              <a:lnSpc>
                <a:spcPct val="12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6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6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6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6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en-US" sz="26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6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6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6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6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6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8910" indent="0" algn="ctr">
              <a:lnSpc>
                <a:spcPct val="12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</a:t>
            </a:r>
            <a:r>
              <a:rPr lang="en-US" sz="2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216.15</a:t>
            </a:r>
            <a:r>
              <a:rPr lang="en-US" sz="2600" spc="-1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0.154</a:t>
            </a:r>
            <a:r>
              <a:rPr lang="en-US" sz="26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6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</a:t>
            </a:r>
            <a:r>
              <a:rPr lang="en-US" sz="26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68910" indent="0" algn="ctr">
              <a:lnSpc>
                <a:spcPct val="12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600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6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1.5</a:t>
            </a:r>
            <a:r>
              <a:rPr lang="en-US" sz="26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Nm</a:t>
            </a:r>
            <a:r>
              <a:rPr lang="en-US" sz="2600" i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34290" indent="-457200" algn="just">
              <a:spcBef>
                <a:spcPts val="5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36195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34925" algn="just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DA891-FA1E-44C7-AEA2-F23A0E5C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DBC1-2E59-42F6-B796-8DDADD6D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38EF0-A97C-448B-BDF2-3C2C2D6F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50149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According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standard values </a:t>
            </a:r>
            <a:r>
              <a:rPr lang="en-US" sz="3800" spc="-2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aximum speed</a:t>
            </a:r>
            <a:r>
              <a:rPr lang="en-US" sz="38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of motor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220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rpm and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speed that the wheelchair can develop is 12Km/h.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3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calculated by</a:t>
            </a:r>
            <a:r>
              <a:rPr lang="en-US" sz="3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3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3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formula:</a:t>
            </a:r>
          </a:p>
          <a:p>
            <a:pPr marL="0" marR="201930" indent="0">
              <a:lnSpc>
                <a:spcPct val="12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3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V</a:t>
            </a:r>
            <a:r>
              <a:rPr lang="en-US" sz="3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60/2</a:t>
            </a:r>
            <a:r>
              <a:rPr lang="en-US" sz="3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</a:p>
          <a:p>
            <a:pPr marL="0" marR="201930" indent="0">
              <a:lnSpc>
                <a:spcPct val="12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3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</a:t>
            </a:r>
            <a:r>
              <a:rPr lang="en-US" sz="3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3800" spc="-1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3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3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3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</a:t>
            </a:r>
            <a:endParaRPr lang="en-IN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00660" indent="0">
              <a:lnSpc>
                <a:spcPct val="12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= 216.51</a:t>
            </a:r>
            <a:r>
              <a:rPr lang="en-US" sz="3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r>
              <a:rPr lang="en-US" sz="3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 </a:t>
            </a:r>
            <a:r>
              <a:rPr lang="en-US" sz="3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0.154/60</a:t>
            </a:r>
            <a:endParaRPr lang="en-IN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=</a:t>
            </a:r>
            <a:r>
              <a:rPr lang="en-US" sz="3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3.50 m/s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=</a:t>
            </a:r>
            <a:r>
              <a:rPr lang="en-US" sz="3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12.6</a:t>
            </a:r>
            <a:r>
              <a:rPr lang="en-US" sz="3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Km/h</a:t>
            </a:r>
          </a:p>
          <a:p>
            <a:pPr marL="0" marR="273050" indent="0" algn="just">
              <a:lnSpc>
                <a:spcPct val="12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maximum speed that wheelchair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3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achieve</a:t>
            </a:r>
            <a:r>
              <a:rPr lang="en-US" sz="3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Km/h</a:t>
            </a:r>
            <a:r>
              <a:rPr lang="en-IN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motors speed in rpm and r is wheelchair’s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3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  <a:r>
              <a:rPr lang="en-US" sz="3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3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</a:t>
            </a:r>
            <a:endParaRPr lang="en-IN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F375-86DF-4F89-8230-4505924F5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A0B820-82E5-409E-9DC2-37D205CC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34B2-675B-4728-93C3-C5F9F48E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50149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 results when a force acts upon an object to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cause a displacement (or a motion) or, in some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instances, to hinder a motion.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Three variables are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importance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definition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3400" spc="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orce</a:t>
            </a:r>
            <a:endParaRPr lang="en-US" sz="3400" spc="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Displacement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extent to which the force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causes or hinders the displacement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 of these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three variables find their way into the equation for</a:t>
            </a:r>
            <a:r>
              <a:rPr lang="en-US" sz="34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W=</a:t>
            </a:r>
            <a:r>
              <a:rPr lang="en-US" sz="3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3400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3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χ</a:t>
            </a:r>
            <a:endParaRPr lang="en-US" sz="34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3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34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work</a:t>
            </a:r>
            <a:r>
              <a:rPr lang="en-US" sz="3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3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Joules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3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3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3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sz="3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χ i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3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displacement in meters</a:t>
            </a:r>
            <a:endParaRPr lang="en-US" sz="34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260"/>
              </a:lnSpc>
              <a:spcBef>
                <a:spcPts val="61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260"/>
              </a:lnSpc>
              <a:spcBef>
                <a:spcPts val="610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BC4AB-A9C1-4557-90BE-4CF569172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8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D4AB-E740-484E-A629-E73249D9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E3F7-760C-4A84-9D36-8E9B0250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5014912"/>
          </a:xfrm>
        </p:spPr>
        <p:txBody>
          <a:bodyPr/>
          <a:lstStyle/>
          <a:p>
            <a:pPr marL="299720" marR="273050" indent="-45720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Considering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above</a:t>
            </a:r>
            <a:r>
              <a:rPr lang="en-US" sz="24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mathematical</a:t>
            </a:r>
            <a:r>
              <a:rPr lang="en-US" sz="24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formulas</a:t>
            </a:r>
            <a:r>
              <a:rPr lang="en-US" sz="24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knowing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velocity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follows that:</a:t>
            </a:r>
          </a:p>
          <a:p>
            <a:pPr marL="0" marR="273050" indent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endParaRPr lang="en-US" sz="2400" i="1" baseline="-25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power in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watts F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traction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4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velocity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m/s.</a:t>
            </a:r>
          </a:p>
          <a:p>
            <a:pPr marL="299720" marR="273050" indent="-45720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Theoretically,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given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vehicle,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it moves at the maximum speed (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3.50m/s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it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develop:</a:t>
            </a:r>
          </a:p>
          <a:p>
            <a:pPr marL="0" marR="273050" indent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4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73050" indent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P=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17.2N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3.50</a:t>
            </a:r>
            <a:r>
              <a:rPr lang="en-US" sz="24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m/s </a:t>
            </a:r>
            <a:b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P= 60.2 Watt</a:t>
            </a:r>
            <a:r>
              <a:rPr lang="en-US" sz="2400" i="1" spc="2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5570-4F49-498A-AA76-EE1257756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791F-5966-4238-B9EF-5BABFE6A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348E-FF5F-4A9E-8DB7-5C5A47BFA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704008"/>
          </a:xfrm>
        </p:spPr>
        <p:txBody>
          <a:bodyPr/>
          <a:lstStyle/>
          <a:p>
            <a:pPr marL="299720" marR="274320" indent="-457200" algn="just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needed energy to drive the vehicle for one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hour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calculated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formula:</a:t>
            </a:r>
          </a:p>
          <a:p>
            <a:pPr marL="0" marR="274320" indent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E=</a:t>
            </a:r>
            <a:r>
              <a:rPr lang="en-US" sz="24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400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400" i="1" spc="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4320" indent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4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0.0602KWh</a:t>
            </a:r>
          </a:p>
          <a:p>
            <a:pPr marL="0" marR="274320" indent="0" algn="just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400" i="1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energy</a:t>
            </a:r>
            <a:r>
              <a:rPr lang="en-US" sz="24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KWh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4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400" i="1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</a:t>
            </a:r>
            <a:r>
              <a:rPr lang="en-US" sz="24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watt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hours.</a:t>
            </a:r>
          </a:p>
          <a:p>
            <a:pPr marL="299720" marR="25400" indent="-45720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According to the formula below, the vehicle needs</a:t>
            </a:r>
            <a:r>
              <a:rPr lang="en-US" sz="24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2.50Ah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move one hour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maximum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speed.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74320" indent="-45720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0AE7B-133A-4B72-9949-5CC0DD794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7ABC-2FFD-4084-8371-DAE90368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D93DDC-E6EB-4644-8C06-F3D945FA11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pc="-5" dirty="0" smtClean="0"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400" b="0" i="1" spc="-5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spc="-5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spc="-1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V/1000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i="1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spc="-5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400" i="1" spc="-5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spc="-5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=0.0602</a:t>
                </a:r>
                <a:r>
                  <a:rPr lang="en-US" sz="2400" spc="-1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1000/24</a:t>
                </a:r>
                <a:r>
                  <a:rPr lang="en-US" sz="2400" i="1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spc="-5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400" i="1" spc="-5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spc="-5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2400" i="1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2.50Ah</a:t>
                </a:r>
              </a:p>
              <a:p>
                <a:pPr marR="24130" algn="just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energy needed in 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Ah, </a:t>
                </a:r>
                <a:r>
                  <a:rPr lang="en-US" sz="24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24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</a:t>
                </a:r>
                <a:r>
                  <a:rPr lang="en-US" sz="2400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capacity of the battery in Ah and 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 i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 the voltage</a:t>
                </a:r>
                <a:r>
                  <a:rPr lang="en-US" sz="2400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en-US" sz="2400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battery</a:t>
                </a:r>
                <a:r>
                  <a:rPr lang="en-US" sz="2400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used</a:t>
                </a:r>
                <a:r>
                  <a:rPr lang="en-US" sz="2400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en-US" sz="2400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sz="24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experiment</a:t>
                </a:r>
                <a:r>
                  <a:rPr lang="en-US" sz="24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equal</a:t>
                </a:r>
                <a:r>
                  <a:rPr lang="en-US" sz="2400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24V.</a:t>
                </a:r>
                <a:endParaRPr lang="en-IN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D93DDC-E6EB-4644-8C06-F3D945FA11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8" t="-1449" r="-6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A51-B506-454E-B34C-201652F5F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ALGORITHM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FC8C9185-6CB4-46CC-8D28-5A0AA9DF2B05}"/>
              </a:ext>
            </a:extLst>
          </p:cNvPr>
          <p:cNvPicPr/>
          <p:nvPr/>
        </p:nvPicPr>
        <p:blipFill>
          <a:blip r:embed="rId2"/>
          <a:srcRect r="3776"/>
          <a:stretch>
            <a:fillRect/>
          </a:stretch>
        </p:blipFill>
        <p:spPr>
          <a:xfrm>
            <a:off x="3792220" y="1886189"/>
            <a:ext cx="4607560" cy="4100828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1EB93-99C4-4C4F-9221-D38B91438FA5}"/>
              </a:ext>
            </a:extLst>
          </p:cNvPr>
          <p:cNvSpPr txBox="1"/>
          <p:nvPr/>
        </p:nvSpPr>
        <p:spPr>
          <a:xfrm>
            <a:off x="2618792" y="5940851"/>
            <a:ext cx="6954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Pupil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Algorithm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5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4564A-E82F-685F-EA7A-5838F1B03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4" b="3771"/>
          <a:stretch/>
        </p:blipFill>
        <p:spPr>
          <a:xfrm>
            <a:off x="3140055" y="192415"/>
            <a:ext cx="4524189" cy="61156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E7086-10CA-4168-9E2F-3B57029B396D}"/>
              </a:ext>
            </a:extLst>
          </p:cNvPr>
          <p:cNvSpPr txBox="1"/>
          <p:nvPr/>
        </p:nvSpPr>
        <p:spPr>
          <a:xfrm>
            <a:off x="2354150" y="63080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Eye Tracking Program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754068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Paralyzed stroke patients are unable to normally communicate with their environment.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 of their body that is under their control is their eyeballs.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</a:rPr>
              <a:t>Basic day to day operations are switching on basic devices like fan, bulb etc.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</a:rPr>
              <a:t>Smart Wheel Chair is the solution that we are proposing for these problems.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image5.png" descr="VT_9892] Home Automation Diagram Free Diagram">
            <a:extLst>
              <a:ext uri="{FF2B5EF4-FFF2-40B4-BE49-F238E27FC236}">
                <a16:creationId xmlns:a16="http://schemas.microsoft.com/office/drawing/2014/main" id="{2666AAE1-D4A3-4FAB-B366-A17F39EF3AB6}"/>
              </a:ext>
            </a:extLst>
          </p:cNvPr>
          <p:cNvPicPr/>
          <p:nvPr/>
        </p:nvPicPr>
        <p:blipFill>
          <a:blip r:embed="rId2"/>
          <a:srcRect b="5204"/>
          <a:stretch>
            <a:fillRect/>
          </a:stretch>
        </p:blipFill>
        <p:spPr>
          <a:xfrm>
            <a:off x="3159844" y="1706563"/>
            <a:ext cx="5794477" cy="4013512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7AB8-365B-4ED5-A5B0-03E84E8BE2CF}"/>
              </a:ext>
            </a:extLst>
          </p:cNvPr>
          <p:cNvSpPr txBox="1"/>
          <p:nvPr/>
        </p:nvSpPr>
        <p:spPr>
          <a:xfrm>
            <a:off x="3261360" y="568237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Home Automation System Using Node MCU and Bluetooth Module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Model of Smart Wheelchair</a:t>
            </a:r>
          </a:p>
        </p:txBody>
      </p:sp>
      <p:pic>
        <p:nvPicPr>
          <p:cNvPr id="11" name="image7.png"/>
          <p:cNvPicPr/>
          <p:nvPr/>
        </p:nvPicPr>
        <p:blipFill rotWithShape="1">
          <a:blip r:embed="rId2"/>
          <a:srcRect l="5724" t="20089" r="5145" b="13581"/>
          <a:stretch/>
        </p:blipFill>
        <p:spPr>
          <a:xfrm>
            <a:off x="2278378" y="2125355"/>
            <a:ext cx="7635240" cy="37963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6463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Model of Smart Wheelchair</a:t>
            </a:r>
          </a:p>
        </p:txBody>
      </p:sp>
      <p:pic>
        <p:nvPicPr>
          <p:cNvPr id="7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07026" y="2130594"/>
            <a:ext cx="7377944" cy="378584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52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Model of Smart Wheelchair</a:t>
            </a:r>
          </a:p>
        </p:txBody>
      </p:sp>
      <p:pic>
        <p:nvPicPr>
          <p:cNvPr id="8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33039" y="2184399"/>
            <a:ext cx="6798969" cy="37102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9547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Model of Smart Wheelchair</a:t>
            </a:r>
          </a:p>
        </p:txBody>
      </p:sp>
      <p:pic>
        <p:nvPicPr>
          <p:cNvPr id="7" name="image12.png"/>
          <p:cNvPicPr/>
          <p:nvPr/>
        </p:nvPicPr>
        <p:blipFill rotWithShape="1">
          <a:blip r:embed="rId2"/>
          <a:srcRect l="3016" t="10806" r="-1084" b="333"/>
          <a:stretch/>
        </p:blipFill>
        <p:spPr>
          <a:xfrm>
            <a:off x="2718512" y="2211948"/>
            <a:ext cx="6754972" cy="3682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17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993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10. Simulation Model of Smart Wheelchair</a:t>
            </a:r>
          </a:p>
        </p:txBody>
      </p:sp>
      <p:pic>
        <p:nvPicPr>
          <p:cNvPr id="7" name="image1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246" y="2128023"/>
            <a:ext cx="6758103" cy="37666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0329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r="37215" b="13524"/>
          <a:stretch/>
        </p:blipFill>
        <p:spPr>
          <a:xfrm>
            <a:off x="6420299" y="2272362"/>
            <a:ext cx="4380601" cy="3379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374781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r="37000" b="13270"/>
          <a:stretch/>
        </p:blipFill>
        <p:spPr>
          <a:xfrm>
            <a:off x="1335197" y="2272362"/>
            <a:ext cx="4319625" cy="33795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57091" y="5643265"/>
            <a:ext cx="201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11.Straight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93521" y="5637948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12. Closed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6" y="2272361"/>
            <a:ext cx="4319625" cy="3365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99" y="2272361"/>
            <a:ext cx="4380601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37071" b="14667"/>
          <a:stretch/>
        </p:blipFill>
        <p:spPr>
          <a:xfrm>
            <a:off x="6420299" y="2272361"/>
            <a:ext cx="4380601" cy="3379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r="37071" b="13524"/>
          <a:stretch/>
        </p:blipFill>
        <p:spPr>
          <a:xfrm>
            <a:off x="1335198" y="2272361"/>
            <a:ext cx="4319624" cy="3369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374781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9453" y="5632176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13. Left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34554" y="5630017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14. Right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0" y="2272359"/>
            <a:ext cx="4380882" cy="3379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16" y="2272359"/>
            <a:ext cx="4319906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469B-24E5-44A6-B321-9173F2CC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E889-8B0D-4C47-B6D1-5257F0DD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smtClean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required: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RJ45 LAN cable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32GB SD card and adapter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required: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OS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VNC Viewer and VNC Server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PuTTY Software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BB238-30EE-4200-9AE3-779BC62B6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3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1D9C-E7FF-4E47-8A05-5D7FFBF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868681-415D-4777-9AE0-D48D15418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735" y="2087563"/>
            <a:ext cx="6356742" cy="33670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A455-5334-47A8-A761-3DC7208B9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D8C34-D0C4-45D5-B558-250D8A208C05}"/>
              </a:ext>
            </a:extLst>
          </p:cNvPr>
          <p:cNvSpPr txBox="1"/>
          <p:nvPr/>
        </p:nvSpPr>
        <p:spPr>
          <a:xfrm>
            <a:off x="3048000" y="54938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Raspbian OS Desktop Interface</a:t>
            </a:r>
          </a:p>
        </p:txBody>
      </p:sp>
    </p:spTree>
    <p:extLst>
      <p:ext uri="{BB962C8B-B14F-4D97-AF65-F5344CB8AC3E}">
        <p14:creationId xmlns:p14="http://schemas.microsoft.com/office/powerpoint/2010/main" val="27188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4" name="Google Shape;1064;p1"/>
          <p:cNvSpPr txBox="1">
            <a:spLocks noGrp="1"/>
          </p:cNvSpPr>
          <p:nvPr>
            <p:ph type="body" idx="1"/>
          </p:nvPr>
        </p:nvSpPr>
        <p:spPr>
          <a:xfrm>
            <a:off x="1167493" y="2017467"/>
            <a:ext cx="9779100" cy="3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152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❖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control the electric wheel chair by tracking eye movements.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To design and implement an electric wheelchair.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track eye movement and control basic devices like bulb, fan etc.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5" name="Google Shape;1065;p1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1D9C-E7FF-4E47-8A05-5D7FFBF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14C62F-E648-4F59-AA23-4543B049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eye tracking program on Raspberry Pi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A455-5334-47A8-A761-3DC7208B9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ECF32-BFA1-4A58-BF50-931319F1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440" y="2291733"/>
            <a:ext cx="5383119" cy="3419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55DCF0-8910-4E08-B0FD-192AD49141B7}"/>
              </a:ext>
            </a:extLst>
          </p:cNvPr>
          <p:cNvSpPr txBox="1"/>
          <p:nvPr/>
        </p:nvSpPr>
        <p:spPr>
          <a:xfrm>
            <a:off x="3047999" y="58049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on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9661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MODEL</a:t>
            </a:r>
            <a:endParaRPr dirty="0"/>
          </a:p>
        </p:txBody>
      </p:sp>
      <p:sp>
        <p:nvSpPr>
          <p:cNvPr id="1071" name="Google Shape;1071;p2"/>
          <p:cNvSpPr txBox="1">
            <a:spLocks noGrp="1"/>
          </p:cNvSpPr>
          <p:nvPr>
            <p:ph idx="1"/>
          </p:nvPr>
        </p:nvSpPr>
        <p:spPr>
          <a:xfrm>
            <a:off x="1167493" y="1706563"/>
            <a:ext cx="9779182" cy="374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Implementation of smart wheelchair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2" name="Google Shape;1072;p2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073" name="Google Shape;1073;p2"/>
          <p:cNvSpPr txBox="1"/>
          <p:nvPr/>
        </p:nvSpPr>
        <p:spPr>
          <a:xfrm>
            <a:off x="3058392" y="6081100"/>
            <a:ext cx="59973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wheelchair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3A6D9-13B6-C6CF-3767-C5F2306A5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5" b="22724"/>
          <a:stretch/>
        </p:blipFill>
        <p:spPr>
          <a:xfrm>
            <a:off x="3058392" y="2239707"/>
            <a:ext cx="2603098" cy="384133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/>
          <a:srcRect t="33186" b="15145"/>
          <a:stretch/>
        </p:blipFill>
        <p:spPr bwMode="auto">
          <a:xfrm>
            <a:off x="5661490" y="2239644"/>
            <a:ext cx="3342822" cy="3841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MODEL</a:t>
            </a:r>
            <a:endParaRPr dirty="0"/>
          </a:p>
        </p:txBody>
      </p:sp>
      <p:sp>
        <p:nvSpPr>
          <p:cNvPr id="1081" name="Google Shape;1081;p4"/>
          <p:cNvSpPr txBox="1">
            <a:spLocks noGrp="1"/>
          </p:cNvSpPr>
          <p:nvPr>
            <p:ph idx="1"/>
          </p:nvPr>
        </p:nvSpPr>
        <p:spPr>
          <a:xfrm>
            <a:off x="1167493" y="1706563"/>
            <a:ext cx="9779182" cy="374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Hardware setup for eye tracking and wheelchair control</a:t>
            </a:r>
            <a:endParaRPr dirty="0"/>
          </a:p>
        </p:txBody>
      </p:sp>
      <p:sp>
        <p:nvSpPr>
          <p:cNvPr id="1082" name="Google Shape;1082;p4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083" name="Google Shape;1083;p4"/>
          <p:cNvSpPr txBox="1"/>
          <p:nvPr/>
        </p:nvSpPr>
        <p:spPr>
          <a:xfrm>
            <a:off x="5724655" y="6017573"/>
            <a:ext cx="63565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 control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25B31-C5CD-1272-2B2F-DB61911DB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0" b="18778"/>
          <a:stretch/>
        </p:blipFill>
        <p:spPr>
          <a:xfrm>
            <a:off x="7652608" y="2235581"/>
            <a:ext cx="2500668" cy="378199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8" t="13277" r="10165" b="18158"/>
          <a:stretch/>
        </p:blipFill>
        <p:spPr bwMode="auto">
          <a:xfrm>
            <a:off x="1260798" y="2470805"/>
            <a:ext cx="5224780" cy="32651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Google Shape;1083;p4"/>
          <p:cNvSpPr txBox="1"/>
          <p:nvPr/>
        </p:nvSpPr>
        <p:spPr>
          <a:xfrm>
            <a:off x="1707501" y="6017573"/>
            <a:ext cx="484374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18.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 inside controller setup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66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MODEL</a:t>
            </a:r>
            <a:endParaRPr dirty="0"/>
          </a:p>
        </p:txBody>
      </p:sp>
      <p:sp>
        <p:nvSpPr>
          <p:cNvPr id="1086" name="Google Shape;1086;p5"/>
          <p:cNvSpPr txBox="1">
            <a:spLocks noGrp="1"/>
          </p:cNvSpPr>
          <p:nvPr>
            <p:ph idx="1"/>
          </p:nvPr>
        </p:nvSpPr>
        <p:spPr>
          <a:xfrm>
            <a:off x="1167493" y="1706563"/>
            <a:ext cx="9779182" cy="374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Conversion to electric wheelchair.</a:t>
            </a:r>
            <a:endParaRPr dirty="0"/>
          </a:p>
        </p:txBody>
      </p:sp>
      <p:sp>
        <p:nvSpPr>
          <p:cNvPr id="1087" name="Google Shape;1087;p5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088" name="Google Shape;1088;p5"/>
          <p:cNvSpPr txBox="1"/>
          <p:nvPr/>
        </p:nvSpPr>
        <p:spPr>
          <a:xfrm>
            <a:off x="1893047" y="5660737"/>
            <a:ext cx="45753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 conversion 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wheelchair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DC138-249A-4FBA-A5C4-4201354B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2891685"/>
            <a:ext cx="6026410" cy="270959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t="15315" b="13545"/>
          <a:stretch/>
        </p:blipFill>
        <p:spPr bwMode="auto">
          <a:xfrm>
            <a:off x="7919456" y="2331013"/>
            <a:ext cx="2067905" cy="3270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1088;p5"/>
          <p:cNvSpPr txBox="1"/>
          <p:nvPr/>
        </p:nvSpPr>
        <p:spPr>
          <a:xfrm>
            <a:off x="6665759" y="5737426"/>
            <a:ext cx="4575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IN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and sprocket arrangement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6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MODEL</a:t>
            </a:r>
            <a:endParaRPr dirty="0"/>
          </a:p>
        </p:txBody>
      </p:sp>
      <p:sp>
        <p:nvSpPr>
          <p:cNvPr id="1091" name="Google Shape;1091;p6"/>
          <p:cNvSpPr txBox="1">
            <a:spLocks noGrp="1"/>
          </p:cNvSpPr>
          <p:nvPr>
            <p:ph idx="1"/>
          </p:nvPr>
        </p:nvSpPr>
        <p:spPr>
          <a:xfrm>
            <a:off x="1167491" y="1706564"/>
            <a:ext cx="9646039" cy="355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Camera arrangement in wheelchair</a:t>
            </a:r>
            <a:endParaRPr dirty="0"/>
          </a:p>
        </p:txBody>
      </p:sp>
      <p:sp>
        <p:nvSpPr>
          <p:cNvPr id="1092" name="Google Shape;1092;p6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1093" name="Google Shape;1093;p6"/>
          <p:cNvSpPr txBox="1"/>
          <p:nvPr/>
        </p:nvSpPr>
        <p:spPr>
          <a:xfrm>
            <a:off x="4301938" y="5898547"/>
            <a:ext cx="35103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22.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setup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4BB7F-8E6A-62A8-5027-A794B7AA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14" y="2526828"/>
            <a:ext cx="7495453" cy="33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MODEL</a:t>
            </a:r>
            <a:endParaRPr dirty="0"/>
          </a:p>
        </p:txBody>
      </p:sp>
      <p:sp>
        <p:nvSpPr>
          <p:cNvPr id="1076" name="Google Shape;1076;p3"/>
          <p:cNvSpPr txBox="1">
            <a:spLocks noGrp="1"/>
          </p:cNvSpPr>
          <p:nvPr>
            <p:ph idx="1"/>
          </p:nvPr>
        </p:nvSpPr>
        <p:spPr>
          <a:xfrm>
            <a:off x="1167493" y="1706563"/>
            <a:ext cx="9779182" cy="374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Implementation of Home Automation System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7" name="Google Shape;1077;p3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078" name="Google Shape;1078;p3"/>
          <p:cNvSpPr txBox="1"/>
          <p:nvPr/>
        </p:nvSpPr>
        <p:spPr>
          <a:xfrm>
            <a:off x="789967" y="5829453"/>
            <a:ext cx="59545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23.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System</a:t>
            </a:r>
            <a:endParaRPr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" b="1987"/>
          <a:stretch>
            <a:fillRect/>
          </a:stretch>
        </p:blipFill>
        <p:spPr bwMode="auto">
          <a:xfrm rot="10800000">
            <a:off x="1292672" y="2790756"/>
            <a:ext cx="4949190" cy="30245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Content Placeholder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31" y="2184256"/>
            <a:ext cx="2040502" cy="3651118"/>
          </a:xfrm>
          <a:prstGeom prst="rect">
            <a:avLst/>
          </a:prstGeom>
        </p:spPr>
      </p:pic>
      <p:sp>
        <p:nvSpPr>
          <p:cNvPr id="9" name="Google Shape;1078;p3"/>
          <p:cNvSpPr txBox="1"/>
          <p:nvPr/>
        </p:nvSpPr>
        <p:spPr>
          <a:xfrm>
            <a:off x="6057083" y="5875599"/>
            <a:ext cx="595459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24.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Web server interface for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System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MODEL</a:t>
            </a:r>
            <a:endParaRPr dirty="0"/>
          </a:p>
        </p:txBody>
      </p:sp>
      <p:sp>
        <p:nvSpPr>
          <p:cNvPr id="1077" name="Google Shape;1077;p3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1078" name="Google Shape;1078;p3"/>
          <p:cNvSpPr txBox="1"/>
          <p:nvPr/>
        </p:nvSpPr>
        <p:spPr>
          <a:xfrm>
            <a:off x="1058972" y="5894726"/>
            <a:ext cx="99962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-177800" algn="ctr"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23.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Control of Home Automation System with external device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WhatsApp Video 2022-06-30 at 10.57.50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443" y="1847679"/>
            <a:ext cx="6926781" cy="38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/>
          </a:p>
        </p:txBody>
      </p:sp>
      <p:sp>
        <p:nvSpPr>
          <p:cNvPr id="1101" name="Google Shape;1101;p8"/>
          <p:cNvSpPr txBox="1">
            <a:spLocks noGrp="1"/>
          </p:cNvSpPr>
          <p:nvPr>
            <p:ph idx="1"/>
          </p:nvPr>
        </p:nvSpPr>
        <p:spPr>
          <a:xfrm>
            <a:off x="1167492" y="1706563"/>
            <a:ext cx="9779182" cy="359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Home automation by eye tracking.</a:t>
            </a:r>
            <a:endParaRPr lang="en-US" dirty="0"/>
          </a:p>
        </p:txBody>
      </p:sp>
      <p:sp>
        <p:nvSpPr>
          <p:cNvPr id="1102" name="Google Shape;1102;p8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D42A9-62E7-B324-D074-37A05B775154}"/>
              </a:ext>
            </a:extLst>
          </p:cNvPr>
          <p:cNvSpPr txBox="1"/>
          <p:nvPr/>
        </p:nvSpPr>
        <p:spPr>
          <a:xfrm>
            <a:off x="822871" y="54629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bulb control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3048-BC9F-A28B-694B-C6E8B0135296}"/>
              </a:ext>
            </a:extLst>
          </p:cNvPr>
          <p:cNvSpPr txBox="1"/>
          <p:nvPr/>
        </p:nvSpPr>
        <p:spPr>
          <a:xfrm>
            <a:off x="5949910" y="54629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bulb Control</a:t>
            </a:r>
            <a:endParaRPr lang="en-US" sz="2400" dirty="0"/>
          </a:p>
        </p:txBody>
      </p:sp>
      <p:pic>
        <p:nvPicPr>
          <p:cNvPr id="2" name="WhatsApp Video 2022-06-30 at 11.16.12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2471" y="2540340"/>
            <a:ext cx="4876800" cy="2682875"/>
          </a:xfrm>
          <a:prstGeom prst="rect">
            <a:avLst/>
          </a:prstGeom>
        </p:spPr>
      </p:pic>
      <p:pic>
        <p:nvPicPr>
          <p:cNvPr id="5" name="WhatsApp Video 2022-06-30 at 11.15.58 A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9510" y="2540341"/>
            <a:ext cx="4876800" cy="2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 dirty="0"/>
          </a:p>
        </p:txBody>
      </p:sp>
      <p:sp>
        <p:nvSpPr>
          <p:cNvPr id="1104" name="Google Shape;1104;p9"/>
          <p:cNvSpPr txBox="1">
            <a:spLocks noGrp="1"/>
          </p:cNvSpPr>
          <p:nvPr>
            <p:ph idx="1"/>
          </p:nvPr>
        </p:nvSpPr>
        <p:spPr>
          <a:xfrm>
            <a:off x="1167493" y="1706563"/>
            <a:ext cx="9779182" cy="374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Forward movement of wheelchair</a:t>
            </a:r>
            <a:endParaRPr dirty="0"/>
          </a:p>
        </p:txBody>
      </p:sp>
      <p:sp>
        <p:nvSpPr>
          <p:cNvPr id="1105" name="Google Shape;1105;p9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3" name="Forward">
            <a:hlinkClick r:id="" action="ppaction://media"/>
            <a:extLst>
              <a:ext uri="{FF2B5EF4-FFF2-40B4-BE49-F238E27FC236}">
                <a16:creationId xmlns:a16="http://schemas.microsoft.com/office/drawing/2014/main" id="{4D6D94B6-D145-EED0-E450-DC56037FA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1459" y="2309184"/>
            <a:ext cx="6784558" cy="3816313"/>
          </a:xfrm>
          <a:prstGeom prst="rect">
            <a:avLst/>
          </a:prstGeom>
        </p:spPr>
      </p:pic>
      <p:sp>
        <p:nvSpPr>
          <p:cNvPr id="6" name="Google Shape;1078;p3"/>
          <p:cNvSpPr txBox="1"/>
          <p:nvPr/>
        </p:nvSpPr>
        <p:spPr>
          <a:xfrm>
            <a:off x="3316439" y="6125538"/>
            <a:ext cx="59545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26.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Forward Movement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45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/>
          </a:p>
        </p:txBody>
      </p:sp>
      <p:sp>
        <p:nvSpPr>
          <p:cNvPr id="1104" name="Google Shape;1104;p9"/>
          <p:cNvSpPr txBox="1">
            <a:spLocks noGrp="1"/>
          </p:cNvSpPr>
          <p:nvPr>
            <p:ph idx="1"/>
          </p:nvPr>
        </p:nvSpPr>
        <p:spPr>
          <a:xfrm>
            <a:off x="1167493" y="1706563"/>
            <a:ext cx="9779182" cy="374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Left movement of wheelchair</a:t>
            </a:r>
            <a:endParaRPr dirty="0"/>
          </a:p>
        </p:txBody>
      </p:sp>
      <p:sp>
        <p:nvSpPr>
          <p:cNvPr id="1105" name="Google Shape;1105;p9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2" name="Left">
            <a:hlinkClick r:id="" action="ppaction://media"/>
            <a:extLst>
              <a:ext uri="{FF2B5EF4-FFF2-40B4-BE49-F238E27FC236}">
                <a16:creationId xmlns:a16="http://schemas.microsoft.com/office/drawing/2014/main" id="{DB543B64-5579-68B1-DB09-29C265B9E5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9921" y="2369574"/>
            <a:ext cx="6616427" cy="3721740"/>
          </a:xfrm>
          <a:prstGeom prst="rect">
            <a:avLst/>
          </a:prstGeom>
        </p:spPr>
      </p:pic>
      <p:sp>
        <p:nvSpPr>
          <p:cNvPr id="6" name="Google Shape;1078;p3"/>
          <p:cNvSpPr txBox="1"/>
          <p:nvPr/>
        </p:nvSpPr>
        <p:spPr>
          <a:xfrm>
            <a:off x="3316439" y="6125538"/>
            <a:ext cx="59545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27.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 Movement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5CBB70-3CBD-43B5-80FB-9743FE93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03C21-73A0-432C-8E36-8D60F768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706563"/>
            <a:ext cx="10491108" cy="44704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Diksha Raj, Anish Kalra, Sreejith Krishna N, </a:t>
            </a:r>
            <a:r>
              <a:rPr lang="en-IN" sz="2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Suhriday</a:t>
            </a:r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Roy, </a:t>
            </a:r>
            <a:r>
              <a:rPr lang="en-IN" sz="2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Shreenath</a:t>
            </a:r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Wagon - The Smart Wheelchair”,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Emarging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 and Innovative Research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vol.8, 2021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comprises a wheelchair that works on hand gestures, voice command inputs, app inputs(Keypad), and head movements input for locomotion of the differently abled persons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can be upgraded in terms of speed and the lag can be overcome by replacing them with more advanced tools and sensors.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4422E-E826-4976-A37F-1FBA3FB20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/>
          </a:p>
        </p:txBody>
      </p:sp>
      <p:sp>
        <p:nvSpPr>
          <p:cNvPr id="1108" name="Google Shape;1108;p10"/>
          <p:cNvSpPr txBox="1">
            <a:spLocks noGrp="1"/>
          </p:cNvSpPr>
          <p:nvPr>
            <p:ph idx="1"/>
          </p:nvPr>
        </p:nvSpPr>
        <p:spPr>
          <a:xfrm>
            <a:off x="1167493" y="1706563"/>
            <a:ext cx="9779182" cy="374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Right movement of wheelchair</a:t>
            </a:r>
            <a:endParaRPr dirty="0"/>
          </a:p>
        </p:txBody>
      </p:sp>
      <p:sp>
        <p:nvSpPr>
          <p:cNvPr id="1109" name="Google Shape;1109;p10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2" name="Right">
            <a:hlinkClick r:id="" action="ppaction://media"/>
            <a:extLst>
              <a:ext uri="{FF2B5EF4-FFF2-40B4-BE49-F238E27FC236}">
                <a16:creationId xmlns:a16="http://schemas.microsoft.com/office/drawing/2014/main" id="{CD0368D1-CBD8-0F75-B1DC-1FED582B2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3682" y="2303613"/>
            <a:ext cx="6457634" cy="3632419"/>
          </a:xfrm>
          <a:prstGeom prst="rect">
            <a:avLst/>
          </a:prstGeom>
        </p:spPr>
      </p:pic>
      <p:sp>
        <p:nvSpPr>
          <p:cNvPr id="6" name="Google Shape;1078;p3"/>
          <p:cNvSpPr txBox="1"/>
          <p:nvPr/>
        </p:nvSpPr>
        <p:spPr>
          <a:xfrm>
            <a:off x="3095200" y="6071458"/>
            <a:ext cx="59545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28.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 Movement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6600" dirty="0"/>
          </a:p>
        </p:txBody>
      </p:sp>
      <p:sp>
        <p:nvSpPr>
          <p:cNvPr id="1133" name="Google Shape;1133;p16"/>
          <p:cNvSpPr txBox="1">
            <a:spLocks noGrp="1"/>
          </p:cNvSpPr>
          <p:nvPr>
            <p:ph type="body" idx="1"/>
          </p:nvPr>
        </p:nvSpPr>
        <p:spPr>
          <a:xfrm>
            <a:off x="1167493" y="2017466"/>
            <a:ext cx="9779100" cy="470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etection is difficult in dim light.</a:t>
            </a: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and sprocket system is not efficient.</a:t>
            </a: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is difficult for users wearing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spectacles and eye liner.</a:t>
            </a: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Breaking is not provided.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16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4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SCOPES</a:t>
            </a:r>
            <a:endParaRPr lang="en-US" sz="6600" dirty="0"/>
          </a:p>
        </p:txBody>
      </p:sp>
      <p:sp>
        <p:nvSpPr>
          <p:cNvPr id="1133" name="Google Shape;1133;p16"/>
          <p:cNvSpPr txBox="1">
            <a:spLocks noGrp="1"/>
          </p:cNvSpPr>
          <p:nvPr>
            <p:ph type="body" idx="1"/>
          </p:nvPr>
        </p:nvSpPr>
        <p:spPr>
          <a:xfrm>
            <a:off x="1167493" y="2017466"/>
            <a:ext cx="9779100" cy="470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Use of night vision cameras helps in dim light instead of normal camera.</a:t>
            </a: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hub motors improves the efficiency of the wheelchair.</a:t>
            </a: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Breaking and speed control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help of position sensors in the wheels.</a:t>
            </a: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16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4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6600"/>
          </a:p>
        </p:txBody>
      </p:sp>
      <p:sp>
        <p:nvSpPr>
          <p:cNvPr id="1133" name="Google Shape;1133;p16"/>
          <p:cNvSpPr txBox="1">
            <a:spLocks noGrp="1"/>
          </p:cNvSpPr>
          <p:nvPr>
            <p:ph type="body" idx="1"/>
          </p:nvPr>
        </p:nvSpPr>
        <p:spPr>
          <a:xfrm>
            <a:off x="1167493" y="2017466"/>
            <a:ext cx="9779100" cy="470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esigned and implemented the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 smart wheelchair.</a:t>
            </a:r>
            <a:endParaRPr dirty="0"/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Wheelchair is controlled by tracking eye movement.</a:t>
            </a:r>
            <a:endParaRPr dirty="0"/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basic devices like fan, bulb, etc. can be controlled either by eye tracking or by web server.</a:t>
            </a: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cs typeface="Times New Roman"/>
                <a:sym typeface="Times New Roman"/>
              </a:rPr>
              <a:t>Limitations of the wheelchair is identified.</a:t>
            </a:r>
            <a:endParaRPr dirty="0"/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16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19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7" name="Google Shape;1137;p17"/>
          <p:cNvSpPr txBox="1">
            <a:spLocks noGrp="1"/>
          </p:cNvSpPr>
          <p:nvPr>
            <p:ph idx="1"/>
          </p:nvPr>
        </p:nvSpPr>
        <p:spPr>
          <a:xfrm>
            <a:off x="1167492" y="1706563"/>
            <a:ext cx="10402467" cy="50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0000"/>
              </a:lnSpc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Diksha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Raj, Anish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Kalra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Sreejith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Krishna N,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Suhriday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Roy,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Shreenath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"Wagon-The Smart Wheelchair",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Emerging Technologies and Innovative Research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8, Issue 8, pp. b343-b349, August 2021 </a:t>
            </a:r>
          </a:p>
          <a:p>
            <a:pPr lvl="0" algn="just">
              <a:lnSpc>
                <a:spcPct val="10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Das, P.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Tabassum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"Real Time Distance and Mobility Detection of Obstacles Using a Smart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Multisensor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for Visually Impaired People",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 IEEE Region 10 Symposium (TENSYMP)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590-593,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10.1109/TENSYMP50017.2020.9230880, 2020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C. Lee and C. M. Lee,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"Real-Time Smart Home Surveillance System of Based on Raspberry Pi",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 IEEE Eurasia Conference on IOT, Communication and Engineering (ECICE)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72-74,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10.1109/ECICE50847.2020.9301929,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8" name="Google Shape;1138;p17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7" name="Google Shape;1137;p17"/>
          <p:cNvSpPr txBox="1">
            <a:spLocks noGrp="1"/>
          </p:cNvSpPr>
          <p:nvPr>
            <p:ph idx="1"/>
          </p:nvPr>
        </p:nvSpPr>
        <p:spPr>
          <a:xfrm>
            <a:off x="1167492" y="1706563"/>
            <a:ext cx="10402467" cy="50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[4]</a:t>
            </a:r>
            <a:r>
              <a:rPr lang="en-IN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Reona</a:t>
            </a:r>
            <a:r>
              <a:rPr lang="en-IN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Cerejo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Valentine </a:t>
            </a:r>
            <a:r>
              <a:rPr lang="en-IN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Correia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and Neil Pereira, “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Eye Controlled Wheelchair based on Arduino Circuit”, </a:t>
            </a:r>
            <a:r>
              <a:rPr lang="en-IN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International Journal of Technical Research and Applications,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vol. 3, Issue 6, pp. 94-98,</a:t>
            </a:r>
            <a:r>
              <a:rPr lang="en-IN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2015</a:t>
            </a:r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[5]Muhammad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Azlan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Alim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Samsul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Setumin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Diyana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Rosli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Izhar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Voice-controlled Intelligent Wheelchair System using Raspberry Pi”,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Applied Sciences, Information and Technology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846, 2021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[6]V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U. Rani, J.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Sridevi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P. M. Sai,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"Web Controlled Raspberry Pi Robot Surveillance",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International Conference on Sustainable Energy and Future Electric Transportation (SEFET)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pp. 1-5,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10.1109/SeFet48154.2021.9375666, 2021</a:t>
            </a:r>
          </a:p>
        </p:txBody>
      </p:sp>
      <p:sp>
        <p:nvSpPr>
          <p:cNvPr id="1138" name="Google Shape;1138;p17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7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7" name="Google Shape;1137;p17"/>
          <p:cNvSpPr txBox="1">
            <a:spLocks noGrp="1"/>
          </p:cNvSpPr>
          <p:nvPr>
            <p:ph idx="1"/>
          </p:nvPr>
        </p:nvSpPr>
        <p:spPr>
          <a:xfrm>
            <a:off x="1167492" y="1706563"/>
            <a:ext cx="10402467" cy="50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[7]Fahad </a:t>
            </a:r>
            <a:r>
              <a:rPr lang="en-IN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Wallam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and Muhammad Asif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 “Dynamic Finger Movement Tracking and Voice Commands Based Smart Wheelchair”, </a:t>
            </a:r>
            <a:r>
              <a:rPr lang="en-IN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International Journal of Computer and Electrical Engineering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 vol. 3, pp. 497-502 ISSN: 1793-8163 doi:10.7763/IJCEE.2011.V3.368, 2021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[8]Al-</a:t>
            </a:r>
            <a:r>
              <a:rPr lang="en-IN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Okby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Mohammed &amp; </a:t>
            </a:r>
            <a:r>
              <a:rPr lang="en-IN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Neubert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Sebastian &amp; Stoll, Norbert &amp; </a:t>
            </a:r>
            <a:r>
              <a:rPr lang="en-IN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Thurow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Kerstin.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“Low-cost Hybrid Wheelchair Controller for Quadriplegias and Paralysis Patients”, </a:t>
            </a:r>
            <a:r>
              <a:rPr lang="en-IN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Advances in Science, Technology and Engineering Systems Journal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 pp. 687-694, doi:10.25046/aj020388, 2017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[9]Luis 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A. Rivera,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Guilherme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N.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DeSouza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“An Automatic Wheelchair Controlled using Hand Gestures”, </a:t>
            </a:r>
            <a:r>
              <a:rPr lang="en-I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IEEE, University of Missouri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April 2010.</a:t>
            </a:r>
          </a:p>
          <a:p>
            <a:pPr lvl="0" algn="just">
              <a:lnSpc>
                <a:spcPct val="10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8" name="Google Shape;1138;p17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4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7" name="Google Shape;1137;p17"/>
          <p:cNvSpPr txBox="1">
            <a:spLocks noGrp="1"/>
          </p:cNvSpPr>
          <p:nvPr>
            <p:ph idx="1"/>
          </p:nvPr>
        </p:nvSpPr>
        <p:spPr>
          <a:xfrm>
            <a:off x="1167492" y="1706563"/>
            <a:ext cx="10402467" cy="50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[10]F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Klaib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N. O.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Alsrehin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W. Y.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Melhem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H. O.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Bashtawi,and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A. A.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Magableh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“Eye tracking algorithms, techniques, tools, and applications with an emphasis on machine learning and internet of things technologies”, </a:t>
            </a:r>
            <a:r>
              <a:rPr lang="en-IN" sz="2400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Expert Systems with Applications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vol. 166, pp. 114037–114174, 2021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[11]P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A.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Punde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M. E.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Jadhav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R. R.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Manza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"A study of eye tracking technology and its applications", </a:t>
            </a:r>
            <a:r>
              <a:rPr lang="en-IN" sz="2400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2017 1st International Conference on Intelligent Systems and Information Management (ICISIM)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pp. 86-90, </a:t>
            </a:r>
            <a:r>
              <a:rPr lang="en-IN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10.1109/ICISIM.2017.8122153, 2017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[12]Tan 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Kian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Hou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Yagasena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Chelladurai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“Arduino based voice controlled wheelchair”, </a:t>
            </a:r>
            <a:r>
              <a:rPr lang="en-IN" sz="2400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First International Conference on Emerging Electrical Energy, Electronics and Computing Technologies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vol. 1432,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doi:10.1088/1742-6596/1432/1/012064, 2019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38" name="Google Shape;1138;p17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56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7" name="Google Shape;1137;p17"/>
          <p:cNvSpPr txBox="1">
            <a:spLocks noGrp="1"/>
          </p:cNvSpPr>
          <p:nvPr>
            <p:ph idx="1"/>
          </p:nvPr>
        </p:nvSpPr>
        <p:spPr>
          <a:xfrm>
            <a:off x="1167492" y="1706563"/>
            <a:ext cx="10402467" cy="50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[13]M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H. A.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Sibai</a:t>
            </a:r>
            <a:r>
              <a:rPr lang="en-IN" sz="2400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S. A. </a:t>
            </a:r>
            <a:r>
              <a:rPr lang="en-IN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Manap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“A study on smart wheelchair systems”, International Journal of Engineering Technology and Sciences, vol.  4, pp. 25–35,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doi:</a:t>
            </a:r>
            <a:r>
              <a:rPr lang="en-IN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10.15282/ijets.4.2015.1.4.1033, 2015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[14]Deepak 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Kumar,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Reetu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Malhotra, S.R. Sharma, “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 and Construction of a Smart Wheelchair”, </a:t>
            </a:r>
            <a:r>
              <a:rPr lang="en-I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Procedia Computer Science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vol. 172, pp. 302-307, doi:10.1016/j.procs.2020.05.048, 2020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[15]G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Boustany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A. El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Deen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Itani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R. Youssef, O.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Chami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and Z. O. Abu-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Faraj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"Design and development of a rehabilitative eye-tracking based home automation system," </a:t>
            </a:r>
            <a:r>
              <a:rPr lang="en-I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2016 3rd Middle East Conference on Biomedical Engineering (MECBME)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pp. 30-33, </a:t>
            </a:r>
            <a:r>
              <a:rPr lang="en-IN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10.1109/MECBME.2016.7745401, 2016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38" name="Google Shape;1138;p17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5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7" name="Google Shape;1137;p17"/>
          <p:cNvSpPr txBox="1">
            <a:spLocks noGrp="1"/>
          </p:cNvSpPr>
          <p:nvPr>
            <p:ph idx="1"/>
          </p:nvPr>
        </p:nvSpPr>
        <p:spPr>
          <a:xfrm>
            <a:off x="1167492" y="1706563"/>
            <a:ext cx="10402467" cy="50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[16]Joseph 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 George,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Subin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K B,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Arun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Jose,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Hima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“Eye Controlled Home-Automation For Disables”, </a:t>
            </a:r>
            <a:r>
              <a:rPr lang="en-I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IOSR Journal of Electrical and Electronics Engineering,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pp. 06-08, 2017 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[17]Deepak 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Kumar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Lodhi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Prakshi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Vats,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Addala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Varun, Prashant Solanki,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Ritakshi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Gupta1, Manoj Kumar Pandey,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Rajat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Butola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“Smart Electronic Wheelchair Using Arduino and Bluetooth Module”, </a:t>
            </a:r>
            <a:r>
              <a:rPr lang="en-I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Computer Science and Mobile Computing, 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vol. 5, pp. 433-438, 2016</a:t>
            </a:r>
            <a:r>
              <a:rPr lang="en-I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[18]</a:t>
            </a:r>
            <a:r>
              <a:rPr lang="en-IN" sz="2400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Airi</a:t>
            </a:r>
            <a:r>
              <a:rPr lang="en-I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Ishizuka,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Ayanori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Yorozu and Masaki Takahashi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“Driving Control of a Powered Wheelchair Considering Uncertainty of Gaze Input in an Unknown Environment”, </a:t>
            </a:r>
            <a:r>
              <a:rPr lang="en-I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Applied Sciences 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10.3390/app8020267, 2018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38" name="Google Shape;1138;p17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7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2" y="1706563"/>
            <a:ext cx="10186308" cy="464978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Kian Hou,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Yagasena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Chelladurai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“Arduino based voice controlled wheelchair”,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International Conference on Emerging Electrical Energy, Electronics and Computing Technologies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vol. 1432,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motorized voice controlled wheelchair.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command controls the movements of the wheelchair.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used is Arduino Uno.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7" name="Google Shape;1137;p17"/>
          <p:cNvSpPr txBox="1">
            <a:spLocks noGrp="1"/>
          </p:cNvSpPr>
          <p:nvPr>
            <p:ph idx="1"/>
          </p:nvPr>
        </p:nvSpPr>
        <p:spPr>
          <a:xfrm>
            <a:off x="1167492" y="1706563"/>
            <a:ext cx="10402467" cy="50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[19]M</a:t>
            </a:r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A. Eid, N. </a:t>
            </a:r>
            <a:r>
              <a:rPr lang="en-I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Giakoumidis</a:t>
            </a:r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A. El </a:t>
            </a:r>
            <a:r>
              <a:rPr lang="en-I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Saddik</a:t>
            </a:r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"A Novel Eye-Gaze-Controlled Wheelchair System for Navigating Unknown Environments: Case Study with a Person with ALS",</a:t>
            </a:r>
            <a:r>
              <a:rPr lang="en-I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in IEEE Access, vol. 4, pp. 558-573,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10.1109/ACCESS.2016.2520093, 2016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en-I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[20]Mohammed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Hayyan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Al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Sibai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Sulastri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Abdul </a:t>
            </a:r>
            <a:r>
              <a:rPr lang="en-IN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Manap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“A Study on Smart Wheelchair Systems”, </a:t>
            </a:r>
            <a:r>
              <a:rPr lang="en-I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Engineering Technology and Sciences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doi:10.15282/ijets.4.2015.1.4.1033, 2015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38" name="Google Shape;1138;p17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3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IN" sz="10000" spc="3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9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4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ESTIMATION OF COMPONENTS</a:t>
            </a:r>
            <a:endParaRPr/>
          </a:p>
        </p:txBody>
      </p:sp>
      <p:graphicFrame>
        <p:nvGraphicFramePr>
          <p:cNvPr id="1125" name="Google Shape;1125;p14"/>
          <p:cNvGraphicFramePr/>
          <p:nvPr>
            <p:extLst>
              <p:ext uri="{D42A27DB-BD31-4B8C-83A1-F6EECF244321}">
                <p14:modId xmlns:p14="http://schemas.microsoft.com/office/powerpoint/2010/main" val="1093636412"/>
              </p:ext>
            </p:extLst>
          </p:nvPr>
        </p:nvGraphicFramePr>
        <p:xfrm>
          <a:off x="1167493" y="2106810"/>
          <a:ext cx="9779100" cy="4079350"/>
        </p:xfrm>
        <a:graphic>
          <a:graphicData uri="http://schemas.openxmlformats.org/drawingml/2006/table">
            <a:tbl>
              <a:tblPr firstRow="1" bandRow="1">
                <a:noFill/>
                <a:tableStyleId>{2F291242-B2E8-4B3B-AABA-57B4B8E3D270}</a:tableStyleId>
              </a:tblPr>
              <a:tblGrid>
                <a:gridCol w="101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2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5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 Name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</a:t>
                      </a:r>
                      <a:r>
                        <a:rPr lang="en-IN" sz="18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</a:t>
                      </a:r>
                      <a:r>
                        <a:rPr lang="en-IN" sz="1800" dirty="0" err="1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Rs</a:t>
                      </a:r>
                      <a:r>
                        <a:rPr lang="en-IN" sz="18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250W, 24V, 13.7A Motor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4600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Channel Relay(Peak 30V DC Supply)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12V, 7.2Ah Battery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15V,2.2A Battery Charger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Node MCU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Ultrasonic Sensors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DC Wire Socket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Raspberry Pi 4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Webcam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Wheelchair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7000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26" name="Google Shape;1126;p14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D42A9-62E7-B324-D074-37A05B775154}"/>
              </a:ext>
            </a:extLst>
          </p:cNvPr>
          <p:cNvSpPr txBox="1"/>
          <p:nvPr/>
        </p:nvSpPr>
        <p:spPr>
          <a:xfrm>
            <a:off x="3009042" y="17067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1. </a:t>
            </a:r>
            <a:r>
              <a:rPr lang="en-US" sz="20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5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ESTIMATION OF COMPONENTS</a:t>
            </a:r>
            <a:endParaRPr/>
          </a:p>
        </p:txBody>
      </p:sp>
      <p:graphicFrame>
        <p:nvGraphicFramePr>
          <p:cNvPr id="1129" name="Google Shape;1129;p15"/>
          <p:cNvGraphicFramePr/>
          <p:nvPr>
            <p:extLst>
              <p:ext uri="{D42A27DB-BD31-4B8C-83A1-F6EECF244321}">
                <p14:modId xmlns:p14="http://schemas.microsoft.com/office/powerpoint/2010/main" val="2461890547"/>
              </p:ext>
            </p:extLst>
          </p:nvPr>
        </p:nvGraphicFramePr>
        <p:xfrm>
          <a:off x="1167491" y="2106810"/>
          <a:ext cx="9779101" cy="2250500"/>
        </p:xfrm>
        <a:graphic>
          <a:graphicData uri="http://schemas.openxmlformats.org/drawingml/2006/table">
            <a:tbl>
              <a:tblPr firstRow="1" bandRow="1">
                <a:noFill/>
                <a:tableStyleId>{2F291242-B2E8-4B3B-AABA-57B4B8E3D270}</a:tableStyleId>
              </a:tblPr>
              <a:tblGrid>
                <a:gridCol w="993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 Name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BTS7960B Bridge Motor Driver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220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Sprocket and Chain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550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Camera</a:t>
                      </a:r>
                      <a:r>
                        <a:rPr lang="en-US" sz="1800" baseline="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Mount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8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25170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910779201"/>
                  </a:ext>
                </a:extLst>
              </a:tr>
            </a:tbl>
          </a:graphicData>
        </a:graphic>
      </p:graphicFrame>
      <p:sp>
        <p:nvSpPr>
          <p:cNvPr id="1130" name="Google Shape;1130;p15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D42A9-62E7-B324-D074-37A05B775154}"/>
              </a:ext>
            </a:extLst>
          </p:cNvPr>
          <p:cNvSpPr txBox="1"/>
          <p:nvPr/>
        </p:nvSpPr>
        <p:spPr>
          <a:xfrm>
            <a:off x="3009042" y="17067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1. </a:t>
            </a:r>
            <a:r>
              <a:rPr lang="en-US" sz="20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Estimation (Contd..)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43706" y="5811479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9" y="2302669"/>
            <a:ext cx="75438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22448" y="5792427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31.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714999" y="50398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32.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15499" r="16400"/>
          <a:stretch/>
        </p:blipFill>
        <p:spPr>
          <a:xfrm>
            <a:off x="1210381" y="2388121"/>
            <a:ext cx="4402833" cy="3113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14557" r="20340" b="16871"/>
          <a:stretch/>
        </p:blipFill>
        <p:spPr>
          <a:xfrm>
            <a:off x="6906206" y="1829495"/>
            <a:ext cx="3713585" cy="32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36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0F6F05-0160-4C2A-963A-BAC01B47E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861" y="2157951"/>
            <a:ext cx="3689086" cy="277000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41972" y="5792427"/>
            <a:ext cx="4339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250W, 24V, 13.7A Motor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62C3D-C0D0-4FF9-9170-B93BCD1F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13861" y="1603255"/>
            <a:ext cx="3343581" cy="4452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714999" y="50398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Channel Relay(Peak 30V DC Supply)</a:t>
            </a:r>
          </a:p>
        </p:txBody>
      </p:sp>
    </p:spTree>
    <p:extLst>
      <p:ext uri="{BB962C8B-B14F-4D97-AF65-F5344CB8AC3E}">
        <p14:creationId xmlns:p14="http://schemas.microsoft.com/office/powerpoint/2010/main" val="3981405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9BC222-CBA1-4F19-915B-7FC8AD280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225" y="2253386"/>
            <a:ext cx="4552335" cy="341819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67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43333" y="5792427"/>
            <a:ext cx="353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12V, 7.2Ah Battery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349700" y="49077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Charger and Connector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2019E-D59A-4013-AFE3-3BC97911F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5769" y="1929346"/>
            <a:ext cx="2423863" cy="3228093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15D458C-B9EC-42C3-A140-C67692F5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5" y="2405786"/>
            <a:ext cx="4552335" cy="341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5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74676" y="5792427"/>
            <a:ext cx="259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B3A4C-2AB1-4BB0-9CD9-A4405DFC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6184" y="1690949"/>
            <a:ext cx="3411228" cy="4543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4850675" y="501967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38.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E17C06-D9B8-4264-8A2F-1A87750C8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92"/>
          <a:stretch/>
        </p:blipFill>
        <p:spPr>
          <a:xfrm>
            <a:off x="6623112" y="2080126"/>
            <a:ext cx="2567541" cy="27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11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74676" y="5792427"/>
            <a:ext cx="259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016758" y="50307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40.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Cooling Fan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t="22783" b="23226"/>
          <a:stretch/>
        </p:blipFill>
        <p:spPr bwMode="auto">
          <a:xfrm>
            <a:off x="1269694" y="1706563"/>
            <a:ext cx="4202715" cy="4034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Cooling Fan for 3D Printer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t="14757" r="3080" b="13849"/>
          <a:stretch/>
        </p:blipFill>
        <p:spPr bwMode="auto">
          <a:xfrm>
            <a:off x="6874937" y="2216458"/>
            <a:ext cx="3178068" cy="26143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324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2" y="1706563"/>
            <a:ext cx="9875818" cy="449433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Ahmad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Klaib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Nawaf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Alsrehin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Wasen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Melhem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Haneen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Bashtawi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Magableh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“Eye Tracking Algorithms, Techniques, Tools, and Applications with an  Emphasis on Machine Learning and Internet of Things Technologies”,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Systems with </a:t>
            </a:r>
            <a:r>
              <a:rPr lang="en-I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vol. 166,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the Internet of Things are essential factors in the development of eye tracking applications.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eye tracking techniques have more accurate detection results compared with traditional event-detection methods.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2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2" y="1706563"/>
            <a:ext cx="9779183" cy="434027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M.H.A.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Sibai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S.A.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Study 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Engineering Technology and Sciences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vol. 4, 2015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different smart technologies for wheelchairs.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human - machine interface and the navigation methods and devices, were the two key areas of concentration.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857" y="416630"/>
            <a:ext cx="9779183" cy="1325563"/>
          </a:xfrm>
        </p:spPr>
        <p:txBody>
          <a:bodyPr/>
          <a:lstStyle/>
          <a:p>
            <a:r>
              <a:rPr lang="en-IN" sz="4800" b="1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endParaRPr lang="en-IN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99" y="2241041"/>
            <a:ext cx="1423159" cy="744567"/>
          </a:xfrm>
          <a:prstGeom prst="rect">
            <a:avLst/>
          </a:prstGeom>
        </p:spPr>
      </p:pic>
      <p:pic>
        <p:nvPicPr>
          <p:cNvPr id="1032" name="Picture 8" descr="NodeMCU ESP8266 Dev. Board CP2102 – FactoryForward In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3" b="26152"/>
          <a:stretch/>
        </p:blipFill>
        <p:spPr bwMode="auto">
          <a:xfrm>
            <a:off x="4229971" y="3907763"/>
            <a:ext cx="1271980" cy="6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TextBox 1059"/>
          <p:cNvSpPr txBox="1"/>
          <p:nvPr/>
        </p:nvSpPr>
        <p:spPr>
          <a:xfrm>
            <a:off x="875835" y="2800491"/>
            <a:ext cx="24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394488" y="3194566"/>
            <a:ext cx="2145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108086" y="6886409"/>
            <a:ext cx="583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</p:txBody>
      </p:sp>
      <p:cxnSp>
        <p:nvCxnSpPr>
          <p:cNvPr id="33" name="Straight Arrow Connector 32"/>
          <p:cNvCxnSpPr>
            <a:stCxn id="4" idx="3"/>
            <a:endCxn id="35" idx="3"/>
          </p:cNvCxnSpPr>
          <p:nvPr/>
        </p:nvCxnSpPr>
        <p:spPr>
          <a:xfrm>
            <a:off x="2892458" y="2613325"/>
            <a:ext cx="584986" cy="8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Raspberry Pi 4 8GB RAM | All New Raspberry Pi Desktop Computer : Amazon.in:  Computers &amp;amp; Accessori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22766" r="7998" b="21646"/>
          <a:stretch/>
        </p:blipFill>
        <p:spPr bwMode="auto">
          <a:xfrm rot="10800000">
            <a:off x="3477444" y="2012151"/>
            <a:ext cx="1832645" cy="12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Elbow Connector 39"/>
          <p:cNvCxnSpPr>
            <a:stCxn id="35" idx="1"/>
            <a:endCxn id="1028" idx="1"/>
          </p:cNvCxnSpPr>
          <p:nvPr/>
        </p:nvCxnSpPr>
        <p:spPr>
          <a:xfrm flipV="1">
            <a:off x="5310089" y="2482935"/>
            <a:ext cx="686855" cy="1387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5253011" y="2724486"/>
            <a:ext cx="191862" cy="1586385"/>
          </a:xfrm>
          <a:prstGeom prst="bentConnector3">
            <a:avLst>
              <a:gd name="adj1" fmla="val 219148"/>
            </a:avLst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904868" y="3340658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10058789" y="2868172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10144550" y="3896628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9795484" y="3367999"/>
            <a:ext cx="1781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MOTOR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795484" y="4410192"/>
            <a:ext cx="1953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MOTOR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8792" y="5736772"/>
            <a:ext cx="549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Smart Wheelchair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ES52 Optocoupler 4 Channel 5V Relay Module Relay Control for Arduino DSP  AVR PIC ARM Price in India - Buy REES52 Optocoupler 4 Channel 5V Relay  Module Relay Control for Arduino DSP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83" y="8053031"/>
            <a:ext cx="339016" cy="25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>
            <a:stCxn id="1032" idx="1"/>
            <a:endCxn id="1030" idx="2"/>
          </p:cNvCxnSpPr>
          <p:nvPr/>
        </p:nvCxnSpPr>
        <p:spPr>
          <a:xfrm flipH="1" flipV="1">
            <a:off x="3452757" y="4199573"/>
            <a:ext cx="777214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26" idx="1"/>
          </p:cNvCxnSpPr>
          <p:nvPr/>
        </p:nvCxnSpPr>
        <p:spPr>
          <a:xfrm flipH="1">
            <a:off x="6123449" y="8178532"/>
            <a:ext cx="1002934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16523" y="4786850"/>
            <a:ext cx="2100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CIRCUIT</a:t>
            </a:r>
          </a:p>
        </p:txBody>
      </p:sp>
      <p:pic>
        <p:nvPicPr>
          <p:cNvPr id="6" name="Picture 2" descr="Light Bulbs Actually Spur Bright Ideas, Study Reveals | Live Science">
            <a:extLst>
              <a:ext uri="{FF2B5EF4-FFF2-40B4-BE49-F238E27FC236}">
                <a16:creationId xmlns:a16="http://schemas.microsoft.com/office/drawing/2014/main" id="{0956CB60-D710-A443-A8B5-30A41173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60606">
            <a:off x="1171620" y="3394491"/>
            <a:ext cx="717333" cy="9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Light Bulbs Actually Spur Bright Ideas, Study Reveals | Live Science">
            <a:extLst>
              <a:ext uri="{FF2B5EF4-FFF2-40B4-BE49-F238E27FC236}">
                <a16:creationId xmlns:a16="http://schemas.microsoft.com/office/drawing/2014/main" id="{FC248223-142D-10BE-00F5-8D10240AC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35292">
            <a:off x="1140975" y="4132025"/>
            <a:ext cx="717333" cy="9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TS7960 43A H-Bridge Stepper Motor Driver Module, 5.5v To 27v, Rs 400 | ID:  1923486926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r="14628"/>
          <a:stretch/>
        </p:blipFill>
        <p:spPr bwMode="auto">
          <a:xfrm rot="5400000">
            <a:off x="8523867" y="2725416"/>
            <a:ext cx="935423" cy="90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BTS7960 43A H-Bridge Stepper Motor Driver Module, 5.5v To 27v, Rs 400 | ID:  1923486926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r="14628"/>
          <a:stretch/>
        </p:blipFill>
        <p:spPr bwMode="auto">
          <a:xfrm rot="5400000">
            <a:off x="8558885" y="3771489"/>
            <a:ext cx="912427" cy="88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n Arduino? - learn.sparkfun.co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44" y="1878289"/>
            <a:ext cx="1645233" cy="120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cluma 4 Channel 5V Relay Board Module Relay Expansion Board For Arduino  Rasp : Amazon.in: Industrial &amp; Scientifi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26290" y="3586340"/>
            <a:ext cx="1226467" cy="122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091550" y="4786850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Arrow Connector 59"/>
          <p:cNvCxnSpPr>
            <a:stCxn id="9" idx="0"/>
            <a:endCxn id="84" idx="3"/>
          </p:cNvCxnSpPr>
          <p:nvPr/>
        </p:nvCxnSpPr>
        <p:spPr>
          <a:xfrm>
            <a:off x="9444105" y="3177943"/>
            <a:ext cx="614684" cy="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95" idx="3"/>
          </p:cNvCxnSpPr>
          <p:nvPr/>
        </p:nvCxnSpPr>
        <p:spPr>
          <a:xfrm flipV="1">
            <a:off x="9456500" y="4210137"/>
            <a:ext cx="688050" cy="2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1028" idx="3"/>
            <a:endCxn id="9" idx="2"/>
          </p:cNvCxnSpPr>
          <p:nvPr/>
        </p:nvCxnSpPr>
        <p:spPr>
          <a:xfrm>
            <a:off x="7642177" y="2482935"/>
            <a:ext cx="896876" cy="695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/>
          <p:nvPr/>
        </p:nvCxnSpPr>
        <p:spPr>
          <a:xfrm>
            <a:off x="7624855" y="2482934"/>
            <a:ext cx="931520" cy="1729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950447" y="4795276"/>
            <a:ext cx="2129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6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EBD1460-A6A8-4B3E-B7BA-B9BC23FA6AE4}" vid="{715B4DE2-DF1C-4AB4-A398-5CEBC300C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3403</Words>
  <Application>Microsoft Office PowerPoint</Application>
  <PresentationFormat>Widescreen</PresentationFormat>
  <Paragraphs>481</Paragraphs>
  <Slides>69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Cambria Math</vt:lpstr>
      <vt:lpstr>Courier New</vt:lpstr>
      <vt:lpstr>Noto Sans Symbols</vt:lpstr>
      <vt:lpstr>Roboto</vt:lpstr>
      <vt:lpstr>Tenorite</vt:lpstr>
      <vt:lpstr>Times New Roman</vt:lpstr>
      <vt:lpstr>Wingdings</vt:lpstr>
      <vt:lpstr>Theme1</vt:lpstr>
      <vt:lpstr>PowerPoint Presentation</vt:lpstr>
      <vt:lpstr>OVERVIEW </vt:lpstr>
      <vt:lpstr>INTRODUCTION</vt:lpstr>
      <vt:lpstr>OBJECTIVES</vt:lpstr>
      <vt:lpstr>LITERATURE REVIEW</vt:lpstr>
      <vt:lpstr>LITERATURE REVIEW</vt:lpstr>
      <vt:lpstr>LITERATURE REVIEW</vt:lpstr>
      <vt:lpstr>LITERATURE REVIEW</vt:lpstr>
      <vt:lpstr>SCHEMATIC DIAGRAM</vt:lpstr>
      <vt:lpstr>SMART WHEELCHAIR</vt:lpstr>
      <vt:lpstr>SMART WHEELCHAIR</vt:lpstr>
      <vt:lpstr>SMART WHEELCHAIR</vt:lpstr>
      <vt:lpstr>SMART WHEELCHAIR</vt:lpstr>
      <vt:lpstr>WHEEL CHAIR DESIGN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Power</vt:lpstr>
      <vt:lpstr>Calculation of Power</vt:lpstr>
      <vt:lpstr>Calculation of Power</vt:lpstr>
      <vt:lpstr>Calculation of Power</vt:lpstr>
      <vt:lpstr>EYE TRACKING ALGORITHM</vt:lpstr>
      <vt:lpstr>PowerPoint Presentation</vt:lpstr>
      <vt:lpstr>HOME AUTOMATION SYSTEM</vt:lpstr>
      <vt:lpstr>SIMULATION OF WHEELCHAIR</vt:lpstr>
      <vt:lpstr>SIMULATION OF WHEELCHAIR</vt:lpstr>
      <vt:lpstr>SIMULATION OF WHEELCHAIR</vt:lpstr>
      <vt:lpstr>SIMULATION OF WHEELCHAIR</vt:lpstr>
      <vt:lpstr>SIMULATION OF WHEELCHAIR</vt:lpstr>
      <vt:lpstr>EYE TRACKING </vt:lpstr>
      <vt:lpstr>EYE TRACKING </vt:lpstr>
      <vt:lpstr>RASPBERRY PI 4 CONFIGURATION</vt:lpstr>
      <vt:lpstr>RASPBERRY PI INTERFACE</vt:lpstr>
      <vt:lpstr>EYE TRACKING PROGRAM</vt:lpstr>
      <vt:lpstr>WORKING MODEL</vt:lpstr>
      <vt:lpstr>WORKING MODEL</vt:lpstr>
      <vt:lpstr>WORKING MODEL</vt:lpstr>
      <vt:lpstr>WORKING MODEL</vt:lpstr>
      <vt:lpstr>WORKING MODEL</vt:lpstr>
      <vt:lpstr>WORKING MODEL</vt:lpstr>
      <vt:lpstr>WORKING OF WHEELCHAIR</vt:lpstr>
      <vt:lpstr>WORKING OF WHEELCHAIR</vt:lpstr>
      <vt:lpstr>WORKING OF WHEELCHAIR</vt:lpstr>
      <vt:lpstr>WORKING OF WHEELCHAIR</vt:lpstr>
      <vt:lpstr>LIMITATIONS</vt:lpstr>
      <vt:lpstr>FUTURE SCOPES</vt:lpstr>
      <vt:lpstr>CONCLUSION</vt:lpstr>
      <vt:lpstr>REFERENCE</vt:lpstr>
      <vt:lpstr>REFERENCE</vt:lpstr>
      <vt:lpstr>REFERENCE</vt:lpstr>
      <vt:lpstr>REFERENCE</vt:lpstr>
      <vt:lpstr>REFERENCE</vt:lpstr>
      <vt:lpstr>REFERENCE</vt:lpstr>
      <vt:lpstr>REFERENCE</vt:lpstr>
      <vt:lpstr>THANK YOU</vt:lpstr>
      <vt:lpstr>ESTIMATION OF COMPONENTS</vt:lpstr>
      <vt:lpstr>ESTIMATION OF COMPONENTS</vt:lpstr>
      <vt:lpstr>COMPONENTS</vt:lpstr>
      <vt:lpstr>COMPONENTS</vt:lpstr>
      <vt:lpstr>COMPONENTS</vt:lpstr>
      <vt:lpstr>COMPONENTS</vt:lpstr>
      <vt:lpstr>COMPONENTS</vt:lpstr>
      <vt:lpstr>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Shravan Sreedeep</dc:creator>
  <cp:lastModifiedBy>Shravan Sreedeep</cp:lastModifiedBy>
  <cp:revision>44</cp:revision>
  <dcterms:modified xsi:type="dcterms:W3CDTF">2022-06-30T09:47:06Z</dcterms:modified>
</cp:coreProperties>
</file>